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5"/>
  </p:notesMasterIdLst>
  <p:sldIdLst>
    <p:sldId id="1412" r:id="rId5"/>
    <p:sldId id="1413" r:id="rId6"/>
    <p:sldId id="1085" r:id="rId7"/>
    <p:sldId id="1249" r:id="rId8"/>
    <p:sldId id="1290" r:id="rId9"/>
    <p:sldId id="1403" r:id="rId10"/>
    <p:sldId id="1405" r:id="rId11"/>
    <p:sldId id="1406" r:id="rId12"/>
    <p:sldId id="1407" r:id="rId13"/>
    <p:sldId id="1408" r:id="rId14"/>
    <p:sldId id="1409" r:id="rId15"/>
    <p:sldId id="1410" r:id="rId16"/>
    <p:sldId id="1411" r:id="rId17"/>
    <p:sldId id="1295" r:id="rId18"/>
    <p:sldId id="1340" r:id="rId19"/>
    <p:sldId id="1297" r:id="rId20"/>
    <p:sldId id="1360" r:id="rId21"/>
    <p:sldId id="1361" r:id="rId22"/>
    <p:sldId id="1362" r:id="rId23"/>
    <p:sldId id="1250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FF"/>
    <a:srgbClr val="F9FFEB"/>
    <a:srgbClr val="EDFFC5"/>
    <a:srgbClr val="7FBA00"/>
    <a:srgbClr val="EBEEF9"/>
    <a:srgbClr val="213164"/>
    <a:srgbClr val="FED500"/>
    <a:srgbClr val="484F9E"/>
    <a:srgbClr val="F6AB1B"/>
    <a:srgbClr val="F7B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-Unnati/Advance-Course/blob/master/Module-1/Unit-2/2.6/Lab%201%20-%20Classroom%20Exercise_Random_Forest_Demo.ipynb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9783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46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183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617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11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87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100" b="1" spc="-5" dirty="0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/>
              <a:t>GitHub Link – https://github.com/Code-Unnati/Advance-Course/tree/master/Module-1/Unit-3/Unit%203.2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/>
              <a:t>Download all the files.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/>
              <a:t>Let’s begin with the first lab </a:t>
            </a:r>
            <a:r>
              <a:rPr lang="en-US" sz="1100" b="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lang="en-IN" sz="1100" b="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Implementing K-means Algorithm.</a:t>
            </a:r>
            <a:endParaRPr lang="en-US" sz="1100" b="0" dirty="0"/>
          </a:p>
          <a:p>
            <a:pPr marL="158750" indent="0">
              <a:buNone/>
            </a:pPr>
            <a:endParaRPr lang="en-US" b="0" dirty="0">
              <a:latin typeface="Calibri"/>
              <a:cs typeface="Calibri"/>
            </a:endParaRPr>
          </a:p>
          <a:p>
            <a:endParaRPr lang="en-US" b="0" dirty="0">
              <a:hlinkClick r:id="rId3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94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Dear students Here are the references used to create the material for the study purpose only</a:t>
            </a:r>
          </a:p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Good bye everyone have a nice day.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137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6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 userDrawn="1"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 userDrawn="1"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 userDrawn="1"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agged/unsupervised-learn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1522/1*yBJp5sOdknwFanHyx2KDgw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geek.com/wp-content/uploads/2020/10/image-58-768x403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540B31-8123-24C6-B0F3-4444B51E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E811B-8616-F59F-BD34-2F1E10F9200B}"/>
              </a:ext>
            </a:extLst>
          </p:cNvPr>
          <p:cNvSpPr txBox="1"/>
          <p:nvPr/>
        </p:nvSpPr>
        <p:spPr>
          <a:xfrm>
            <a:off x="9946511" y="2975421"/>
            <a:ext cx="1075936" cy="4770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2500" b="1" dirty="0">
                <a:solidFill>
                  <a:schemeClr val="bg1"/>
                </a:solidFill>
              </a:rPr>
              <a:t>Unit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AA95F-56F4-3F03-5804-8F7C6AFCE0BB}"/>
              </a:ext>
            </a:extLst>
          </p:cNvPr>
          <p:cNvSpPr/>
          <p:nvPr/>
        </p:nvSpPr>
        <p:spPr>
          <a:xfrm>
            <a:off x="7543886" y="584200"/>
            <a:ext cx="3003464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5316D-1E70-9E4D-C82D-DC6493EC4CED}"/>
              </a:ext>
            </a:extLst>
          </p:cNvPr>
          <p:cNvSpPr txBox="1"/>
          <p:nvPr/>
        </p:nvSpPr>
        <p:spPr>
          <a:xfrm>
            <a:off x="4372304" y="3429000"/>
            <a:ext cx="6650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D97332-B949-6172-80A0-C0B4B4FB67E8}"/>
              </a:ext>
            </a:extLst>
          </p:cNvPr>
          <p:cNvGrpSpPr/>
          <p:nvPr/>
        </p:nvGrpSpPr>
        <p:grpSpPr>
          <a:xfrm>
            <a:off x="7685047" y="740961"/>
            <a:ext cx="2640053" cy="664378"/>
            <a:chOff x="2375536" y="1112060"/>
            <a:chExt cx="3292636" cy="828603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A27540A-9E08-71C9-C49B-6AA04DE6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21" name="Picture 20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EEE6DDB2-51A4-6779-CC14-E1171B3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65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1475-CA9D-070B-1869-900E0E5642E2}"/>
              </a:ext>
            </a:extLst>
          </p:cNvPr>
          <p:cNvSpPr txBox="1">
            <a:spLocks/>
          </p:cNvSpPr>
          <p:nvPr/>
        </p:nvSpPr>
        <p:spPr>
          <a:xfrm>
            <a:off x="340186" y="85644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>
                <a:solidFill>
                  <a:srgbClr val="213163"/>
                </a:solidFill>
              </a:rPr>
              <a:t>Steps in the DBSCAN Algorithm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4C8E0-9286-0074-B84C-E924F5690F33}"/>
              </a:ext>
            </a:extLst>
          </p:cNvPr>
          <p:cNvSpPr txBox="1">
            <a:spLocks/>
          </p:cNvSpPr>
          <p:nvPr/>
        </p:nvSpPr>
        <p:spPr>
          <a:xfrm>
            <a:off x="340186" y="1446353"/>
            <a:ext cx="7545923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1800" b="1"/>
              <a:t>Identify Core Points:</a:t>
            </a:r>
            <a:r>
              <a:rPr lang="en-US" sz="1800"/>
              <a:t> For each point, find neighbors within </a:t>
            </a:r>
            <a:r>
              <a:rPr lang="en-US" sz="1800" b="1"/>
              <a:t>eps</a:t>
            </a:r>
            <a:r>
              <a:rPr lang="en-US" sz="1800"/>
              <a:t> and identify core points. </a:t>
            </a:r>
          </a:p>
          <a:p>
            <a:pPr fontAlgn="base"/>
            <a:endParaRPr lang="en-US" sz="1800"/>
          </a:p>
          <a:p>
            <a:pPr fontAlgn="base"/>
            <a:r>
              <a:rPr lang="en-US" sz="1800" b="1"/>
              <a:t>Form Clusters:</a:t>
            </a:r>
            <a:r>
              <a:rPr lang="en-US" sz="1800"/>
              <a:t> For each core point not yet assigned to a cluster, create a new cluster. </a:t>
            </a:r>
          </a:p>
          <a:p>
            <a:pPr fontAlgn="base"/>
            <a:endParaRPr lang="en-US" sz="1800"/>
          </a:p>
          <a:p>
            <a:pPr fontAlgn="base"/>
            <a:r>
              <a:rPr lang="en-US" sz="1800" b="1"/>
              <a:t>Expand Clusters:</a:t>
            </a:r>
            <a:r>
              <a:rPr lang="en-US" sz="1800"/>
              <a:t> Recursively find all density-connected points and assign them to the same cluster. </a:t>
            </a:r>
          </a:p>
          <a:p>
            <a:pPr fontAlgn="base"/>
            <a:endParaRPr lang="en-US" sz="1800"/>
          </a:p>
          <a:p>
            <a:pPr fontAlgn="base"/>
            <a:r>
              <a:rPr lang="en-US" sz="1800" b="1"/>
              <a:t>Mark Noise Points:</a:t>
            </a:r>
            <a:r>
              <a:rPr lang="en-US" sz="1800"/>
              <a:t> Points that do not belong to any cluster are labeled as noise. 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647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A7B3-6267-BB98-22F4-92695DE798E8}"/>
              </a:ext>
            </a:extLst>
          </p:cNvPr>
          <p:cNvSpPr txBox="1">
            <a:spLocks/>
          </p:cNvSpPr>
          <p:nvPr/>
        </p:nvSpPr>
        <p:spPr>
          <a:xfrm>
            <a:off x="198784" y="856794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>
                <a:solidFill>
                  <a:srgbClr val="213163"/>
                </a:solidFill>
              </a:rPr>
              <a:t>DBSCAN vs. K-Means Clustering</a:t>
            </a:r>
            <a:endParaRPr lang="en-IN" sz="2000" b="1" dirty="0">
              <a:solidFill>
                <a:srgbClr val="21316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97AE6C-C11B-722B-3AAA-452C332E4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89762"/>
              </p:ext>
            </p:extLst>
          </p:nvPr>
        </p:nvGraphicFramePr>
        <p:xfrm>
          <a:off x="1028241" y="1439536"/>
          <a:ext cx="10311788" cy="4568329"/>
        </p:xfrm>
        <a:graphic>
          <a:graphicData uri="http://schemas.openxmlformats.org/drawingml/2006/table">
            <a:tbl>
              <a:tblPr/>
              <a:tblGrid>
                <a:gridCol w="539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5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42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DBSCAN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K-Means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US" sz="1800" b="0" i="0">
                        <a:effectLst/>
                        <a:latin typeface="+mj-lt"/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8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Does not require the number of clusters to be specified.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Sensitive to the specified number of clusters. </a:t>
                      </a:r>
                      <a:endParaRPr lang="en-US" sz="1800" b="0" i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8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 identify clusters of arbitrary shapes.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Forms spherical or convex clusters. </a:t>
                      </a:r>
                      <a:endParaRPr lang="en-US" sz="1800" b="0" i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42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Handles noise and outliers well.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Poor performance with outliers. </a:t>
                      </a:r>
                      <a:endParaRPr lang="en-US" sz="1800" b="0" i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8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Requires two parameters: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eps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and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MinPts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Requires one parameter: the number of clusters. 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15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795C-9C34-1D0D-0289-D189E641DBD0}"/>
              </a:ext>
            </a:extLst>
          </p:cNvPr>
          <p:cNvSpPr txBox="1">
            <a:spLocks/>
          </p:cNvSpPr>
          <p:nvPr/>
        </p:nvSpPr>
        <p:spPr>
          <a:xfrm>
            <a:off x="264772" y="80075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>
                <a:solidFill>
                  <a:srgbClr val="213163"/>
                </a:solidFill>
              </a:rPr>
              <a:t>DBSCAN vs. K-Means Clustering</a:t>
            </a:r>
            <a:endParaRPr lang="en-US" sz="2000" dirty="0"/>
          </a:p>
        </p:txBody>
      </p:sp>
      <p:pic>
        <p:nvPicPr>
          <p:cNvPr id="3" name="Picture 4" descr="Clusters formed in K-means and DBSCAN">
            <a:extLst>
              <a:ext uri="{FF2B5EF4-FFF2-40B4-BE49-F238E27FC236}">
                <a16:creationId xmlns:a16="http://schemas.microsoft.com/office/drawing/2014/main" id="{52B7E666-CC40-2F6B-F0C6-07A4135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7" y="1247660"/>
            <a:ext cx="4845637" cy="484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Outlier influence on DBSCAN">
            <a:extLst>
              <a:ext uri="{FF2B5EF4-FFF2-40B4-BE49-F238E27FC236}">
                <a16:creationId xmlns:a16="http://schemas.microsoft.com/office/drawing/2014/main" id="{1D025655-A75E-DC4E-98D0-CB0A5C8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40" y="1247660"/>
            <a:ext cx="4904393" cy="49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9B348-DBB2-A831-594D-B387E1ABF44B}"/>
              </a:ext>
            </a:extLst>
          </p:cNvPr>
          <p:cNvSpPr txBox="1"/>
          <p:nvPr/>
        </p:nvSpPr>
        <p:spPr>
          <a:xfrm>
            <a:off x="229019" y="6295349"/>
            <a:ext cx="184235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681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202071" y="972537"/>
            <a:ext cx="1833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Lab Activity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C23F4-4B01-13D8-94B2-61A167D7A610}"/>
              </a:ext>
            </a:extLst>
          </p:cNvPr>
          <p:cNvSpPr/>
          <p:nvPr/>
        </p:nvSpPr>
        <p:spPr>
          <a:xfrm>
            <a:off x="358848" y="3320281"/>
            <a:ext cx="8888022" cy="2429541"/>
          </a:xfrm>
          <a:prstGeom prst="roundRect">
            <a:avLst>
              <a:gd name="adj" fmla="val 12903"/>
            </a:avLst>
          </a:prstGeom>
          <a:solidFill>
            <a:srgbClr val="ED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C9BD820-ADD0-0C49-72E9-19EBCC262C85}"/>
              </a:ext>
            </a:extLst>
          </p:cNvPr>
          <p:cNvSpPr>
            <a:spLocks noGrp="1"/>
          </p:cNvSpPr>
          <p:nvPr/>
        </p:nvSpPr>
        <p:spPr>
          <a:xfrm>
            <a:off x="538994" y="4679473"/>
            <a:ext cx="6841519" cy="56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Calibri"/>
              </a:rPr>
              <a:t>Implementing DBSCAN Algorithm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D452298-22D1-2E47-E112-EB87E8640B5E}"/>
              </a:ext>
            </a:extLst>
          </p:cNvPr>
          <p:cNvSpPr txBox="1">
            <a:spLocks/>
          </p:cNvSpPr>
          <p:nvPr/>
        </p:nvSpPr>
        <p:spPr>
          <a:xfrm>
            <a:off x="2516659" y="3504485"/>
            <a:ext cx="2118256" cy="56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 dirty="0">
                <a:solidFill>
                  <a:srgbClr val="002060"/>
                </a:solidFill>
              </a:rPr>
              <a:t>Hands 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8B9E43-099B-A1CD-742B-85F47FD0BDBA}"/>
              </a:ext>
            </a:extLst>
          </p:cNvPr>
          <p:cNvSpPr txBox="1">
            <a:spLocks/>
          </p:cNvSpPr>
          <p:nvPr/>
        </p:nvSpPr>
        <p:spPr>
          <a:xfrm>
            <a:off x="528363" y="4222259"/>
            <a:ext cx="885910" cy="5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</a:pPr>
            <a:r>
              <a:rPr lang="en-US" b="1" dirty="0"/>
              <a:t>Lab 1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4" name="Picture 13" descr="A cartoon of a person holding a clock&#10;&#10;Description automatically generated">
            <a:extLst>
              <a:ext uri="{FF2B5EF4-FFF2-40B4-BE49-F238E27FC236}">
                <a16:creationId xmlns:a16="http://schemas.microsoft.com/office/drawing/2014/main" id="{1053818D-4B91-E027-2A85-5A9F577E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6" y="1475994"/>
            <a:ext cx="5004054" cy="50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79573" y="712007"/>
            <a:ext cx="5904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</a:t>
            </a:r>
            <a:endParaRPr lang="en-IN" sz="2000" dirty="0">
              <a:solidFill>
                <a:srgbClr val="213163"/>
              </a:solidFill>
            </a:endParaRPr>
          </a:p>
        </p:txBody>
      </p:sp>
      <p:pic>
        <p:nvPicPr>
          <p:cNvPr id="2" name="Picture 1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75F7452F-58BC-17CE-3016-C04F4A0BB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7" t="5427" r="7295" b="7474"/>
          <a:stretch/>
        </p:blipFill>
        <p:spPr>
          <a:xfrm>
            <a:off x="7460747" y="1412712"/>
            <a:ext cx="4551680" cy="463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CDFA1-176C-EBB5-7CFA-AA5FB8344AED}"/>
              </a:ext>
            </a:extLst>
          </p:cNvPr>
          <p:cNvSpPr txBox="1"/>
          <p:nvPr/>
        </p:nvSpPr>
        <p:spPr>
          <a:xfrm>
            <a:off x="179573" y="1133685"/>
            <a:ext cx="713562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800" b="1" dirty="0"/>
              <a:t>Hierarchical clustering and DBSCAN: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Hierarchical Clustering groups similar data points into clusters without predefined labels; used in unsupervised machine learning.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Agglomerative Clustering starts with each data point as an individual cluster and merges them into larger clusters.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Divisive Clustering begins with all data points in one cluster and splits them into smaller clusters.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DBSCAN is an unsupervised algorithm which identifies clusters and noise based on data density.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1B382-9099-6700-A6B9-345A91B16BEB}"/>
              </a:ext>
            </a:extLst>
          </p:cNvPr>
          <p:cNvSpPr txBox="1"/>
          <p:nvPr/>
        </p:nvSpPr>
        <p:spPr>
          <a:xfrm>
            <a:off x="334604" y="1386570"/>
            <a:ext cx="11092960" cy="4832092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https://en.wikipedia.org/wiki/Unsupervised_learning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https://scikit-learn.org/stable/unsupervised_learning.html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http://cs229.stanford.edu/notes2020spring/cs229-notes8.pdf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https://developers.google.com/machine-learning/clustering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https://archive.ics.uci.edu/ml/index.php\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u="sng" dirty="0">
                <a:solidFill>
                  <a:srgbClr val="0000FF"/>
                </a:solidFill>
              </a:rPr>
              <a:t>https://towardsdatascience.com/tagged/unsupervised-learning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FF"/>
                </a:solidFill>
              </a:rPr>
              <a:t>k- Means Clustering. Don’t get confused with KNN. | by </a:t>
            </a:r>
            <a:r>
              <a:rPr lang="en-US" sz="1800" u="sng" dirty="0" err="1">
                <a:solidFill>
                  <a:srgbClr val="0000FF"/>
                </a:solidFill>
              </a:rPr>
              <a:t>Siddhraj</a:t>
            </a:r>
            <a:r>
              <a:rPr lang="en-US" sz="1800" u="sng" dirty="0">
                <a:solidFill>
                  <a:srgbClr val="0000FF"/>
                </a:solidFill>
              </a:rPr>
              <a:t> </a:t>
            </a:r>
            <a:r>
              <a:rPr lang="en-US" sz="1800" u="sng" dirty="0" err="1">
                <a:solidFill>
                  <a:srgbClr val="0000FF"/>
                </a:solidFill>
              </a:rPr>
              <a:t>Maramwar</a:t>
            </a:r>
            <a:r>
              <a:rPr lang="en-US" sz="1800" u="sng" dirty="0">
                <a:solidFill>
                  <a:srgbClr val="0000FF"/>
                </a:solidFill>
              </a:rPr>
              <a:t> | Analytics Vidhya | Medium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FF"/>
                </a:solidFill>
              </a:rPr>
              <a:t>k- Means Clustering. Don’t get confused with KNN. | by </a:t>
            </a:r>
            <a:r>
              <a:rPr lang="en-US" sz="1800" u="sng" dirty="0" err="1">
                <a:solidFill>
                  <a:srgbClr val="0000FF"/>
                </a:solidFill>
              </a:rPr>
              <a:t>Siddhraj</a:t>
            </a:r>
            <a:r>
              <a:rPr lang="en-US" sz="1800" u="sng" dirty="0">
                <a:solidFill>
                  <a:srgbClr val="0000FF"/>
                </a:solidFill>
              </a:rPr>
              <a:t> </a:t>
            </a:r>
            <a:r>
              <a:rPr lang="en-US" sz="1800" u="sng" dirty="0" err="1">
                <a:solidFill>
                  <a:srgbClr val="0000FF"/>
                </a:solidFill>
              </a:rPr>
              <a:t>Maramwar</a:t>
            </a:r>
            <a:r>
              <a:rPr lang="en-US" sz="1800" u="sng" dirty="0">
                <a:solidFill>
                  <a:srgbClr val="0000FF"/>
                </a:solidFill>
              </a:rPr>
              <a:t> | Analytics Vidhya | Medium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 err="1">
                <a:solidFill>
                  <a:srgbClr val="0000FF"/>
                </a:solidFill>
              </a:rPr>
              <a:t>Kriegel</a:t>
            </a:r>
            <a:r>
              <a:rPr lang="en-US" sz="1800" u="sng" dirty="0">
                <a:solidFill>
                  <a:srgbClr val="0000FF"/>
                </a:solidFill>
              </a:rPr>
              <a:t>, Hans-Peter; Schubert, Erich; </a:t>
            </a:r>
            <a:r>
              <a:rPr lang="en-US" sz="1800" u="sng" dirty="0" err="1">
                <a:solidFill>
                  <a:srgbClr val="0000FF"/>
                </a:solidFill>
              </a:rPr>
              <a:t>Zimek</a:t>
            </a:r>
            <a:r>
              <a:rPr lang="en-US" sz="1800" u="sng" dirty="0">
                <a:solidFill>
                  <a:srgbClr val="0000FF"/>
                </a:solidFill>
              </a:rPr>
              <a:t>, Arthur (2016). "The (black) art of runtime evaluation: Are we comparing algorithms or implementations?". Knowledge and Information Systems. 52 (2): 341–378. doi:10.1007/s10115-016-1004-2. ISSN 0219-1377. S2CID 40772241.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FF"/>
                </a:solidFill>
              </a:rPr>
              <a:t>https://www.analyticsvidhya.com/blog/2020/09/how-dbscan-clustering-works/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FF"/>
                </a:solidFill>
              </a:rPr>
              <a:t>https://www.kdnuggets.com/2020/04/dbscan-clustering-algorithm-machine-learning.html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FF"/>
                </a:solidFill>
              </a:rPr>
              <a:t>https://scikit-learn.org/stable/modules/generated/sklearn.cluster.DBSCAN.html</a:t>
            </a:r>
          </a:p>
          <a:p>
            <a:pPr marL="285750" indent="-285750" algn="just">
              <a:buClr>
                <a:srgbClr val="213163"/>
              </a:buClr>
              <a:buSzPct val="100000"/>
              <a:buFont typeface="Arial" panose="020B0604020202020204" pitchFamily="34" charset="0"/>
              <a:buChar char="•"/>
            </a:pPr>
            <a:endParaRPr lang="en-US" sz="1800" u="sng" dirty="0">
              <a:solidFill>
                <a:srgbClr val="0000FF"/>
              </a:solidFill>
            </a:endParaRPr>
          </a:p>
          <a:p>
            <a:pPr algn="just">
              <a:buClr>
                <a:srgbClr val="213163"/>
              </a:buClr>
              <a:buSzPct val="100000"/>
            </a:pPr>
            <a:endParaRPr lang="en-GB" sz="1800" u="sng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67"/>
              </a:spcAft>
            </a:pPr>
            <a:endParaRPr lang="en-IN" sz="1800" u="sng" dirty="0">
              <a:solidFill>
                <a:srgbClr val="0000FF"/>
              </a:solidFill>
              <a:ea typeface="Calibri" panose="020F0502020204030204" pitchFamily="34" charset="0"/>
              <a:cs typeface="Gautami"/>
            </a:endParaRPr>
          </a:p>
        </p:txBody>
      </p: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87E8D21D-BCF7-3DED-6CF8-8252F4576E4E}"/>
              </a:ext>
            </a:extLst>
          </p:cNvPr>
          <p:cNvSpPr txBox="1">
            <a:spLocks noGrp="1"/>
          </p:cNvSpPr>
          <p:nvPr/>
        </p:nvSpPr>
        <p:spPr>
          <a:xfrm>
            <a:off x="334604" y="831812"/>
            <a:ext cx="6364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213163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 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2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ellow question symbol falls on white question symbols ask sign mark  background idea concept abstract animation 3d">
            <a:extLst>
              <a:ext uri="{FF2B5EF4-FFF2-40B4-BE49-F238E27FC236}">
                <a16:creationId xmlns:a16="http://schemas.microsoft.com/office/drawing/2014/main" id="{272F6BF9-E0B6-39C7-2B38-A38450433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1777"/>
          <a:stretch/>
        </p:blipFill>
        <p:spPr bwMode="auto">
          <a:xfrm>
            <a:off x="41189" y="772709"/>
            <a:ext cx="12192000" cy="60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yellow question marks&#10;&#10;Description automatically generated">
            <a:extLst>
              <a:ext uri="{FF2B5EF4-FFF2-40B4-BE49-F238E27FC236}">
                <a16:creationId xmlns:a16="http://schemas.microsoft.com/office/drawing/2014/main" id="{977FF981-F203-FF99-8745-5BA1558C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8" y="889000"/>
            <a:ext cx="11530784" cy="57530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A496F42-3B1B-46ED-9EA1-090FE09CA2FA}"/>
              </a:ext>
            </a:extLst>
          </p:cNvPr>
          <p:cNvSpPr txBox="1">
            <a:spLocks/>
          </p:cNvSpPr>
          <p:nvPr/>
        </p:nvSpPr>
        <p:spPr>
          <a:xfrm>
            <a:off x="6096000" y="5999580"/>
            <a:ext cx="1881314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solidFill>
                  <a:srgbClr val="484F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</a:t>
            </a:r>
          </a:p>
        </p:txBody>
      </p:sp>
    </p:spTree>
    <p:extLst>
      <p:ext uri="{BB962C8B-B14F-4D97-AF65-F5344CB8AC3E}">
        <p14:creationId xmlns:p14="http://schemas.microsoft.com/office/powerpoint/2010/main" val="253074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1" y="5379719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86401"/>
              <a:ext cx="8029593" cy="4509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B</a:t>
              </a:r>
            </a:p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To determine the optimal Eps parameter</a:t>
              </a:r>
            </a:p>
          </p:txBody>
        </p:sp>
      </p:grp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1E376F3-219F-888D-89E1-EF084D619F86}"/>
              </a:ext>
            </a:extLst>
          </p:cNvPr>
          <p:cNvSpPr txBox="1">
            <a:spLocks/>
          </p:cNvSpPr>
          <p:nvPr/>
        </p:nvSpPr>
        <p:spPr>
          <a:xfrm>
            <a:off x="536433" y="1736164"/>
            <a:ext cx="7886430" cy="22211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850" b="1" dirty="0"/>
              <a:t>1. </a:t>
            </a:r>
            <a:r>
              <a:rPr lang="en-US" sz="1850" b="1" dirty="0"/>
              <a:t>What is the aim of DBSCAN?</a:t>
            </a:r>
            <a:r>
              <a:rPr lang="en-IN" sz="1850" b="1" dirty="0"/>
              <a:t>?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sz="1850" dirty="0"/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sz="1850" dirty="0"/>
              <a:t>To find similar groups of data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sz="1850" dirty="0"/>
              <a:t>To determine the optimal Eps parameter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sz="1850" dirty="0"/>
              <a:t>To create clusters by putting edges between points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sz="1850" dirty="0"/>
              <a:t>To produce different results based on the data</a:t>
            </a:r>
          </a:p>
        </p:txBody>
      </p:sp>
    </p:spTree>
    <p:extLst>
      <p:ext uri="{BB962C8B-B14F-4D97-AF65-F5344CB8AC3E}">
        <p14:creationId xmlns:p14="http://schemas.microsoft.com/office/powerpoint/2010/main" val="5111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-1" y="5428818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37321"/>
              <a:ext cx="8222464" cy="4509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B</a:t>
              </a:r>
            </a:p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It is resistant to noise</a:t>
              </a:r>
            </a:p>
          </p:txBody>
        </p:sp>
      </p:grp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D410E-019F-EA13-4B1B-AABDE3503E44}"/>
              </a:ext>
            </a:extLst>
          </p:cNvPr>
          <p:cNvSpPr txBox="1"/>
          <p:nvPr/>
        </p:nvSpPr>
        <p:spPr>
          <a:xfrm>
            <a:off x="193647" y="1426878"/>
            <a:ext cx="6543976" cy="2652008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50" b="1" dirty="0"/>
              <a:t>2. What is an advantage of DBSCAN?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It can produce different results based on the data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It is resistant to noise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It is used for supervised classification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It is used for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5495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1" y="5379722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37321"/>
              <a:ext cx="8222464" cy="4509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A</a:t>
              </a:r>
            </a:p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Density-based</a:t>
              </a:r>
            </a:p>
          </p:txBody>
        </p:sp>
      </p:grp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2114B4-4DB7-4C89-5A1D-1E7077ADB514}"/>
              </a:ext>
            </a:extLst>
          </p:cNvPr>
          <p:cNvSpPr txBox="1"/>
          <p:nvPr/>
        </p:nvSpPr>
        <p:spPr>
          <a:xfrm>
            <a:off x="193647" y="1426878"/>
            <a:ext cx="6543976" cy="2652008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50" b="1" dirty="0"/>
              <a:t>3. What type of clustering is DBSCAN?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Density-based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Distance-based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Hierarchical</a:t>
            </a: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US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2745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95AAC-1E60-2462-14F1-2450E67CDEB1}"/>
              </a:ext>
            </a:extLst>
          </p:cNvPr>
          <p:cNvSpPr txBox="1"/>
          <p:nvPr/>
        </p:nvSpPr>
        <p:spPr>
          <a:xfrm>
            <a:off x="181321" y="954028"/>
            <a:ext cx="4578248" cy="430887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223366"/>
                </a:solidFill>
              </a:rPr>
              <a:t>Chapters for Discussion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55FBBB-BC84-7462-4458-AE6C9F92B532}"/>
              </a:ext>
            </a:extLst>
          </p:cNvPr>
          <p:cNvGrpSpPr/>
          <p:nvPr/>
        </p:nvGrpSpPr>
        <p:grpSpPr>
          <a:xfrm>
            <a:off x="1894840" y="1808480"/>
            <a:ext cx="8402320" cy="924560"/>
            <a:chOff x="3454400" y="1595120"/>
            <a:chExt cx="8402320" cy="92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BAF505E-9C5C-097E-169E-969254F1873C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D3D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DE3985B-A79A-2CEA-9577-57B943E95D69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F18F0-E962-4DE2-6F5E-4E40E56EF77A}"/>
                </a:ext>
              </a:extLst>
            </p:cNvPr>
            <p:cNvSpPr txBox="1"/>
            <p:nvPr/>
          </p:nvSpPr>
          <p:spPr>
            <a:xfrm>
              <a:off x="3454401" y="1857345"/>
              <a:ext cx="1483360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BB638C-7649-C6C3-02BF-8250AAFB8141}"/>
                </a:ext>
              </a:extLst>
            </p:cNvPr>
            <p:cNvSpPr txBox="1"/>
            <p:nvPr/>
          </p:nvSpPr>
          <p:spPr>
            <a:xfrm>
              <a:off x="5005761" y="1880205"/>
              <a:ext cx="6265358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800" dirty="0">
                  <a:solidFill>
                    <a:schemeClr val="tx1"/>
                  </a:solidFill>
                </a:rPr>
                <a:t> Dimensionality Reduction Techniques (PCA)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2BC226-D9A3-4B96-7DE6-858D2753E87B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FC687D-02BC-0ECD-CD09-124416F9BA75}"/>
              </a:ext>
            </a:extLst>
          </p:cNvPr>
          <p:cNvGrpSpPr/>
          <p:nvPr/>
        </p:nvGrpSpPr>
        <p:grpSpPr>
          <a:xfrm>
            <a:off x="1894840" y="2956560"/>
            <a:ext cx="8402320" cy="924560"/>
            <a:chOff x="3454400" y="1595120"/>
            <a:chExt cx="8402320" cy="9245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49BC792-D7BB-E50A-DE0A-5AC56FAF97B5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F9FF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CB061B1-9058-77F9-C4EB-CA6A3B0610E8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EDFF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258350-09B6-A2A9-0AF3-37F7B1E399C7}"/>
                </a:ext>
              </a:extLst>
            </p:cNvPr>
            <p:cNvSpPr txBox="1"/>
            <p:nvPr/>
          </p:nvSpPr>
          <p:spPr>
            <a:xfrm>
              <a:off x="3464560" y="1857345"/>
              <a:ext cx="1473199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9B136-4186-A1AF-50EB-5F98B321D93E}"/>
                </a:ext>
              </a:extLst>
            </p:cNvPr>
            <p:cNvSpPr txBox="1"/>
            <p:nvPr/>
          </p:nvSpPr>
          <p:spPr>
            <a:xfrm>
              <a:off x="5005761" y="1880205"/>
              <a:ext cx="6486759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  DBSCAN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7BBE950-06EC-FBCB-D446-178A8D0E48FD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EDFF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99323D-DCE8-A700-A167-6855A09C58A0}"/>
              </a:ext>
            </a:extLst>
          </p:cNvPr>
          <p:cNvGrpSpPr/>
          <p:nvPr/>
        </p:nvGrpSpPr>
        <p:grpSpPr>
          <a:xfrm>
            <a:off x="1894840" y="4104640"/>
            <a:ext cx="8402320" cy="924560"/>
            <a:chOff x="3454400" y="1595120"/>
            <a:chExt cx="8402320" cy="9245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D358BCD-BE52-EABB-1694-807DFA88B55A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D3D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0F1129A-C918-0FC5-B449-4F3C8B4553B1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446189-AAC2-A4C7-143D-94CB27809794}"/>
                </a:ext>
              </a:extLst>
            </p:cNvPr>
            <p:cNvSpPr txBox="1"/>
            <p:nvPr/>
          </p:nvSpPr>
          <p:spPr>
            <a:xfrm>
              <a:off x="3464561" y="1857345"/>
              <a:ext cx="1473198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9CF8CD-2871-9E79-CB51-CC88CC732CA4}"/>
                </a:ext>
              </a:extLst>
            </p:cNvPr>
            <p:cNvSpPr txBox="1"/>
            <p:nvPr/>
          </p:nvSpPr>
          <p:spPr>
            <a:xfrm>
              <a:off x="5005761" y="1880205"/>
              <a:ext cx="5477082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  Ensemble Machine learning models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05644CF-CDE2-509E-AB55-B1D3AC0EECE5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17763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C30A77F-BE9B-73CB-CC7F-A1F8B5B87AB9}"/>
              </a:ext>
            </a:extLst>
          </p:cNvPr>
          <p:cNvSpPr txBox="1">
            <a:spLocks/>
          </p:cNvSpPr>
          <p:nvPr/>
        </p:nvSpPr>
        <p:spPr>
          <a:xfrm>
            <a:off x="4315206" y="3214562"/>
            <a:ext cx="3561588" cy="98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5000" b="1" dirty="0">
                <a:solidFill>
                  <a:srgbClr val="213163"/>
                </a:solidFill>
              </a:rPr>
              <a:t>Thank You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39BC6-4CE0-E291-3C12-9667A47D8284}"/>
              </a:ext>
            </a:extLst>
          </p:cNvPr>
          <p:cNvGrpSpPr/>
          <p:nvPr/>
        </p:nvGrpSpPr>
        <p:grpSpPr>
          <a:xfrm>
            <a:off x="0" y="2508140"/>
            <a:ext cx="12055366" cy="3032125"/>
            <a:chOff x="1117724" y="2508140"/>
            <a:chExt cx="9956552" cy="3032125"/>
          </a:xfrm>
        </p:grpSpPr>
        <p:pic>
          <p:nvPicPr>
            <p:cNvPr id="5" name="Picture 4" descr="A black frame with a white background&#10;&#10;Description automatically generated">
              <a:extLst>
                <a:ext uri="{FF2B5EF4-FFF2-40B4-BE49-F238E27FC236}">
                  <a16:creationId xmlns:a16="http://schemas.microsoft.com/office/drawing/2014/main" id="{EA63E77B-2755-D21F-51BC-42BE4453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7724" y="2508140"/>
              <a:ext cx="9956552" cy="30321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EE84B-060E-0646-61C1-61E6884BACC3}"/>
                </a:ext>
              </a:extLst>
            </p:cNvPr>
            <p:cNvSpPr txBox="1"/>
            <p:nvPr/>
          </p:nvSpPr>
          <p:spPr>
            <a:xfrm>
              <a:off x="5265052" y="3429000"/>
              <a:ext cx="5615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</a:rPr>
                <a:t> DBSCAN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77393A-5DE6-A8BC-919A-8588BC3EF4D9}"/>
                </a:ext>
              </a:extLst>
            </p:cNvPr>
            <p:cNvGrpSpPr/>
            <p:nvPr/>
          </p:nvGrpSpPr>
          <p:grpSpPr>
            <a:xfrm>
              <a:off x="1732335" y="3251433"/>
              <a:ext cx="1691606" cy="1128931"/>
              <a:chOff x="2138735" y="3162533"/>
              <a:chExt cx="1691606" cy="11289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7940F8-47B2-3605-4FFD-62224135AD9A}"/>
                  </a:ext>
                </a:extLst>
              </p:cNvPr>
              <p:cNvSpPr txBox="1"/>
              <p:nvPr/>
            </p:nvSpPr>
            <p:spPr>
              <a:xfrm>
                <a:off x="2138735" y="3162533"/>
                <a:ext cx="16916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chemeClr val="bg1"/>
                    </a:solidFill>
                  </a:rPr>
                  <a:t>Chapter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A801B-F1E2-4D3C-C8D7-74B4B5E5C5D1}"/>
                  </a:ext>
                </a:extLst>
              </p:cNvPr>
              <p:cNvSpPr txBox="1"/>
              <p:nvPr/>
            </p:nvSpPr>
            <p:spPr>
              <a:xfrm>
                <a:off x="2395910" y="3645133"/>
                <a:ext cx="5092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D115830-8139-821D-6ED7-DD51CFB9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21" y="1266824"/>
            <a:ext cx="9268958" cy="4803775"/>
          </a:xfrm>
          <a:prstGeom prst="rect">
            <a:avLst/>
          </a:prstGeom>
        </p:spPr>
      </p:pic>
      <p:pic>
        <p:nvPicPr>
          <p:cNvPr id="9" name="Picture 8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D9957559-7A75-900A-3EDB-F58D5DCA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3935118" y="2019301"/>
            <a:ext cx="4321765" cy="37700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5BEDCB-FE1D-F30A-769C-395C14FDAF4A}"/>
              </a:ext>
            </a:extLst>
          </p:cNvPr>
          <p:cNvGrpSpPr/>
          <p:nvPr/>
        </p:nvGrpSpPr>
        <p:grpSpPr>
          <a:xfrm>
            <a:off x="2298700" y="2847345"/>
            <a:ext cx="7381748" cy="1642732"/>
            <a:chOff x="2298700" y="3186775"/>
            <a:chExt cx="7381748" cy="1642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A1D897-46DC-0676-920A-89FA122EA6E5}"/>
                </a:ext>
              </a:extLst>
            </p:cNvPr>
            <p:cNvSpPr txBox="1"/>
            <p:nvPr/>
          </p:nvSpPr>
          <p:spPr>
            <a:xfrm>
              <a:off x="4168228" y="3186775"/>
              <a:ext cx="385554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600" b="1" dirty="0">
                  <a:solidFill>
                    <a:schemeClr val="tx1"/>
                  </a:solidFill>
                </a:rPr>
                <a:t>DISCLAIMER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7845F-F959-88CB-A4ED-3AA0360C1A9D}"/>
                </a:ext>
              </a:extLst>
            </p:cNvPr>
            <p:cNvSpPr txBox="1"/>
            <p:nvPr/>
          </p:nvSpPr>
          <p:spPr>
            <a:xfrm>
              <a:off x="2298700" y="4060066"/>
              <a:ext cx="73817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The content is curated from online/offline resources and used for educational purpose only.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184034-7E5A-8703-FC62-41A270A3CFA1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F6329-56BD-893B-3EC4-9C12163435B5}"/>
              </a:ext>
            </a:extLst>
          </p:cNvPr>
          <p:cNvSpPr txBox="1"/>
          <p:nvPr/>
        </p:nvSpPr>
        <p:spPr>
          <a:xfrm>
            <a:off x="220474" y="1461729"/>
            <a:ext cx="6779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DBSCAN Clustering: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 concept of 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Different types of Points in DBSCAN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800"/>
              </a:spcAft>
            </a:pPr>
            <a:endParaRPr lang="en-IN" sz="1800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309382-A8C5-B988-83E3-25D1853C282D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65ABC316-78BC-ED0E-5AEE-F736AE599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30D45-D368-BF73-F9AB-4680383FF118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2C18-678D-7A9D-CEDC-46FF8C7A4468}"/>
              </a:ext>
            </a:extLst>
          </p:cNvPr>
          <p:cNvSpPr txBox="1">
            <a:spLocks/>
          </p:cNvSpPr>
          <p:nvPr/>
        </p:nvSpPr>
        <p:spPr>
          <a:xfrm>
            <a:off x="301658" y="799015"/>
            <a:ext cx="11489431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 dirty="0">
                <a:solidFill>
                  <a:srgbClr val="213163"/>
                </a:solidFill>
              </a:rPr>
              <a:t>Introduction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E6206-570B-3697-3122-6E8672EAF4A1}"/>
              </a:ext>
            </a:extLst>
          </p:cNvPr>
          <p:cNvSpPr txBox="1">
            <a:spLocks/>
          </p:cNvSpPr>
          <p:nvPr/>
        </p:nvSpPr>
        <p:spPr>
          <a:xfrm>
            <a:off x="224639" y="1567747"/>
            <a:ext cx="5277284" cy="45834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800"/>
              <a:t>DBSCAN (Density-Based Spatial Clustering of Applications with Noise) is a clustering algorithm that identifies clusters based on point density, handling arbitrary shapes and noise. It uses two parameters: eps (neighborhood radius) and MinPts (minimum points to form a cluster). This makes DBSCAN ideal for discovering complex cluster structures and managing outliers.</a:t>
            </a:r>
            <a:endParaRPr lang="en-US" sz="1800" dirty="0"/>
          </a:p>
        </p:txBody>
      </p:sp>
      <p:pic>
        <p:nvPicPr>
          <p:cNvPr id="4" name="Picture 2" descr="C:\Users\max7_\Documents\Work\Edunet\CU 3.0\advanced course\images\DBSCAN\1_yBJp5sOdknwFanHyx2KDgw.png">
            <a:extLst>
              <a:ext uri="{FF2B5EF4-FFF2-40B4-BE49-F238E27FC236}">
                <a16:creationId xmlns:a16="http://schemas.microsoft.com/office/drawing/2014/main" id="{045BA50E-ACAE-D132-9E6F-BB37AC35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73" y="1608450"/>
            <a:ext cx="4665665" cy="45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A4BC4-7269-5B34-9D3F-8B304B56B4E1}"/>
              </a:ext>
            </a:extLst>
          </p:cNvPr>
          <p:cNvSpPr txBox="1"/>
          <p:nvPr/>
        </p:nvSpPr>
        <p:spPr>
          <a:xfrm>
            <a:off x="229019" y="6295349"/>
            <a:ext cx="685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3"/>
              </a:rPr>
              <a:t>DBSCAN clustering image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60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8E6F-5343-5C1D-5484-CC67C03E9695}"/>
              </a:ext>
            </a:extLst>
          </p:cNvPr>
          <p:cNvSpPr txBox="1">
            <a:spLocks/>
          </p:cNvSpPr>
          <p:nvPr/>
        </p:nvSpPr>
        <p:spPr>
          <a:xfrm>
            <a:off x="295857" y="952595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 dirty="0">
                <a:solidFill>
                  <a:srgbClr val="213163"/>
                </a:solidFill>
              </a:rPr>
              <a:t>What is DBSCAN Clustering?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7C45A-86D3-4396-5FFF-12720D497A09}"/>
              </a:ext>
            </a:extLst>
          </p:cNvPr>
          <p:cNvSpPr txBox="1">
            <a:spLocks/>
          </p:cNvSpPr>
          <p:nvPr/>
        </p:nvSpPr>
        <p:spPr>
          <a:xfrm>
            <a:off x="342153" y="1683525"/>
            <a:ext cx="5401308" cy="48384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fontAlgn="base"/>
            <a:r>
              <a:rPr lang="en-US" sz="1800"/>
              <a:t>DBSCAN is a powerful clustering algorithm designed to identify clusters and noise within a dataset. It is particularly effective for data with irregular shapes and noise, unlike other methods that may struggle with such complexities. </a:t>
            </a:r>
          </a:p>
          <a:p>
            <a:pPr marL="186262" algn="just" fontAlgn="base"/>
            <a:r>
              <a:rPr lang="en-US" sz="1800"/>
              <a:t> </a:t>
            </a:r>
          </a:p>
          <a:p>
            <a:pPr lvl="1" algn="just" fontAlgn="base"/>
            <a:r>
              <a:rPr lang="en-US" sz="1800"/>
              <a:t>.</a:t>
            </a:r>
          </a:p>
          <a:p>
            <a:pPr algn="just"/>
            <a:endParaRPr lang="en-US" sz="1800" dirty="0"/>
          </a:p>
        </p:txBody>
      </p:sp>
      <p:pic>
        <p:nvPicPr>
          <p:cNvPr id="4" name="Picture 12" descr="DBSCAN Algorithm — Density Based Spatial Clustering of Application with  Noise | by Preethi Thakur | Medium">
            <a:extLst>
              <a:ext uri="{FF2B5EF4-FFF2-40B4-BE49-F238E27FC236}">
                <a16:creationId xmlns:a16="http://schemas.microsoft.com/office/drawing/2014/main" id="{58146398-DF1C-480F-487F-B0CBD277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8" y="1835211"/>
            <a:ext cx="5792696" cy="33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0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A932-4E70-2D2F-9DBB-76A6EDDE7ACE}"/>
              </a:ext>
            </a:extLst>
          </p:cNvPr>
          <p:cNvSpPr txBox="1">
            <a:spLocks/>
          </p:cNvSpPr>
          <p:nvPr/>
        </p:nvSpPr>
        <p:spPr>
          <a:xfrm>
            <a:off x="295857" y="952595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>
                <a:solidFill>
                  <a:srgbClr val="213163"/>
                </a:solidFill>
              </a:rPr>
              <a:t>Key Concepts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957D-07F4-F135-42B0-6B9BD2E4C273}"/>
              </a:ext>
            </a:extLst>
          </p:cNvPr>
          <p:cNvSpPr txBox="1">
            <a:spLocks/>
          </p:cNvSpPr>
          <p:nvPr/>
        </p:nvSpPr>
        <p:spPr>
          <a:xfrm>
            <a:off x="167499" y="1564913"/>
            <a:ext cx="6458927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Clusters:</a:t>
            </a:r>
            <a:r>
              <a:rPr lang="en-US" sz="1800" dirty="0"/>
              <a:t> Dense regions in the data space. </a:t>
            </a: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Noise:</a:t>
            </a:r>
            <a:r>
              <a:rPr lang="en-US" sz="1800" dirty="0"/>
              <a:t> Points that do not belong to any cluster. </a:t>
            </a: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Core Point:</a:t>
            </a:r>
            <a:r>
              <a:rPr lang="en-US" sz="1800" dirty="0"/>
              <a:t> A point with at least </a:t>
            </a:r>
            <a:r>
              <a:rPr lang="en-US" sz="1800" b="1" dirty="0" err="1"/>
              <a:t>MinPts</a:t>
            </a:r>
            <a:r>
              <a:rPr lang="en-US" sz="1800" dirty="0"/>
              <a:t> neighbors within a radius </a:t>
            </a:r>
            <a:r>
              <a:rPr lang="en-US" sz="1800" b="1" dirty="0"/>
              <a:t>eps</a:t>
            </a:r>
            <a:r>
              <a:rPr lang="en-US" sz="1800" dirty="0"/>
              <a:t>. </a:t>
            </a: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Border Point:</a:t>
            </a:r>
            <a:r>
              <a:rPr lang="en-US" sz="1800" dirty="0"/>
              <a:t> A point with fewer than </a:t>
            </a:r>
            <a:r>
              <a:rPr lang="en-US" sz="1800" b="1" dirty="0" err="1"/>
              <a:t>MinPts</a:t>
            </a:r>
            <a:r>
              <a:rPr lang="en-US" sz="1800" dirty="0"/>
              <a:t> neighbors but within the neighborhood of a core point</a:t>
            </a:r>
          </a:p>
          <a:p>
            <a:pPr marL="812780" lvl="1" fontAlgn="base"/>
            <a:endParaRPr lang="en-US" sz="1800" dirty="0"/>
          </a:p>
        </p:txBody>
      </p:sp>
      <p:pic>
        <p:nvPicPr>
          <p:cNvPr id="4" name="Picture 2" descr="https://miro.medium.com/v2/resize:fit:627/1*yT96veo7Zb5QeswV7Vr7YQ.png">
            <a:extLst>
              <a:ext uri="{FF2B5EF4-FFF2-40B4-BE49-F238E27FC236}">
                <a16:creationId xmlns:a16="http://schemas.microsoft.com/office/drawing/2014/main" id="{B75FC622-960F-5501-8535-CC4F2782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24" y="1459219"/>
            <a:ext cx="5640635" cy="383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5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1809-1C92-9160-C74C-78EF31D3F85D}"/>
              </a:ext>
            </a:extLst>
          </p:cNvPr>
          <p:cNvSpPr txBox="1">
            <a:spLocks/>
          </p:cNvSpPr>
          <p:nvPr/>
        </p:nvSpPr>
        <p:spPr>
          <a:xfrm>
            <a:off x="415600" y="799015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>
                <a:solidFill>
                  <a:srgbClr val="213163"/>
                </a:solidFill>
              </a:rPr>
              <a:t>Parameters Required for DBSCAN Algorithm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86E1D-7E0B-C30E-1825-D13121F6DE9D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6458925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800" b="1" dirty="0"/>
              <a:t>eps (Epsilon):</a:t>
            </a:r>
            <a:r>
              <a:rPr lang="en-US" sz="1800" dirty="0"/>
              <a:t> Defines the neighborhood radius around a data point. Points within this radius are considered neighbors. A small </a:t>
            </a:r>
            <a:r>
              <a:rPr lang="en-US" sz="1800" b="1" dirty="0"/>
              <a:t>eps</a:t>
            </a:r>
            <a:r>
              <a:rPr lang="en-US" sz="1800" dirty="0"/>
              <a:t> may label many points as noise, while a large </a:t>
            </a:r>
            <a:r>
              <a:rPr lang="en-US" sz="1800" b="1" dirty="0"/>
              <a:t>eps</a:t>
            </a:r>
            <a:r>
              <a:rPr lang="en-US" sz="1800" dirty="0"/>
              <a:t> may merge distinct clusters.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800" b="1" dirty="0" err="1"/>
              <a:t>MinPts</a:t>
            </a:r>
            <a:r>
              <a:rPr lang="en-US" sz="1800" b="1" dirty="0"/>
              <a:t>:</a:t>
            </a:r>
            <a:r>
              <a:rPr lang="en-US" sz="1800" dirty="0"/>
              <a:t> The minimum number of points required to form a dense region. It should be chosen based on the dataset size, with a general rule of </a:t>
            </a:r>
            <a:r>
              <a:rPr lang="en-US" sz="1800" b="1" dirty="0" err="1"/>
              <a:t>MinPts</a:t>
            </a:r>
            <a:r>
              <a:rPr lang="en-US" sz="1800" b="1" dirty="0"/>
              <a:t> &gt;= D + 1</a:t>
            </a:r>
            <a:r>
              <a:rPr lang="en-US" sz="1800" dirty="0"/>
              <a:t>, where </a:t>
            </a:r>
            <a:r>
              <a:rPr lang="en-US" sz="1800" b="1" dirty="0"/>
              <a:t>D</a:t>
            </a:r>
            <a:r>
              <a:rPr lang="en-US" sz="1800" dirty="0"/>
              <a:t> is the number of dimensions. </a:t>
            </a:r>
          </a:p>
          <a:p>
            <a:pPr algn="just"/>
            <a:endParaRPr lang="en-US" sz="1800" dirty="0"/>
          </a:p>
        </p:txBody>
      </p:sp>
      <p:pic>
        <p:nvPicPr>
          <p:cNvPr id="4" name="Picture 2" descr="C:\Users\max7_\Documents\Work\Edunet\CU 3.0\advanced course\images\DBSCAN\Minpts and eps.png">
            <a:extLst>
              <a:ext uri="{FF2B5EF4-FFF2-40B4-BE49-F238E27FC236}">
                <a16:creationId xmlns:a16="http://schemas.microsoft.com/office/drawing/2014/main" id="{6649353F-EE5B-68B2-7FC9-D2B8E2CD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7" y="1668413"/>
            <a:ext cx="4456283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B521F-AF2A-7481-7583-75234F885F99}"/>
              </a:ext>
            </a:extLst>
          </p:cNvPr>
          <p:cNvSpPr txBox="1"/>
          <p:nvPr/>
        </p:nvSpPr>
        <p:spPr>
          <a:xfrm>
            <a:off x="229019" y="6295349"/>
            <a:ext cx="709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3"/>
              </a:rPr>
              <a:t>Diagram depicting </a:t>
            </a:r>
            <a:r>
              <a:rPr lang="en-IN" sz="1200" dirty="0" err="1">
                <a:solidFill>
                  <a:srgbClr val="0000FF"/>
                </a:solidFill>
                <a:latin typeface="+mn-lt"/>
                <a:hlinkClick r:id="rId3"/>
              </a:rPr>
              <a:t>eps</a:t>
            </a:r>
            <a:r>
              <a:rPr lang="en-IN" sz="1200" dirty="0">
                <a:solidFill>
                  <a:srgbClr val="0000FF"/>
                </a:solidFill>
                <a:latin typeface="+mn-lt"/>
                <a:hlinkClick r:id="rId3"/>
              </a:rPr>
              <a:t> and </a:t>
            </a:r>
            <a:r>
              <a:rPr lang="en-IN" sz="1200" dirty="0" err="1">
                <a:solidFill>
                  <a:srgbClr val="0000FF"/>
                </a:solidFill>
                <a:latin typeface="+mn-lt"/>
                <a:hlinkClick r:id="rId3"/>
              </a:rPr>
              <a:t>MinPts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29939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3644</TotalTime>
  <Words>954</Words>
  <Application>Microsoft Office PowerPoint</Application>
  <PresentationFormat>Widescreen</PresentationFormat>
  <Paragraphs>124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Vijayalakshmi Gnanavel</cp:lastModifiedBy>
  <cp:revision>498</cp:revision>
  <dcterms:modified xsi:type="dcterms:W3CDTF">2024-11-19T06:47:27Z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